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99" r:id="rId4"/>
  </p:sldMasterIdLst>
  <p:notesMasterIdLst>
    <p:notesMasterId r:id="rId36"/>
  </p:notesMasterIdLst>
  <p:handoutMasterIdLst>
    <p:handoutMasterId r:id="rId37"/>
  </p:handoutMasterIdLst>
  <p:sldIdLst>
    <p:sldId id="257" r:id="rId5"/>
    <p:sldId id="357" r:id="rId6"/>
    <p:sldId id="318" r:id="rId7"/>
    <p:sldId id="364" r:id="rId8"/>
    <p:sldId id="363" r:id="rId9"/>
    <p:sldId id="360" r:id="rId10"/>
    <p:sldId id="362" r:id="rId11"/>
    <p:sldId id="361" r:id="rId12"/>
    <p:sldId id="359" r:id="rId13"/>
    <p:sldId id="388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80" r:id="rId28"/>
    <p:sldId id="383" r:id="rId29"/>
    <p:sldId id="384" r:id="rId30"/>
    <p:sldId id="385" r:id="rId31"/>
    <p:sldId id="386" r:id="rId32"/>
    <p:sldId id="381" r:id="rId33"/>
    <p:sldId id="382" r:id="rId34"/>
    <p:sldId id="281" r:id="rId3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A39D17-0297-493B-93A2-612D27E0EC49}">
          <p14:sldIdLst>
            <p14:sldId id="257"/>
            <p14:sldId id="357"/>
            <p14:sldId id="318"/>
            <p14:sldId id="364"/>
            <p14:sldId id="363"/>
            <p14:sldId id="360"/>
            <p14:sldId id="362"/>
            <p14:sldId id="361"/>
            <p14:sldId id="359"/>
            <p14:sldId id="388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3"/>
            <p14:sldId id="384"/>
            <p14:sldId id="385"/>
            <p14:sldId id="386"/>
            <p14:sldId id="381"/>
            <p14:sldId id="382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34350B-548B-C82E-BCEB-44BF7FE74BAB}" name="Brianna García" initials="BG" userId="S::briannag@sscal.com::622ec20c-f2d1-4930-bdcd-d4fd3026e02c" providerId="AD"/>
  <p188:author id="{AB96F942-B8C9-CF51-0D37-FFBAB25D8555}" name="Linette Hodson" initials="LH" userId="S::linetteh@sscal.com::a4a12ab9-fa36-4268-a3dc-eed9a6091b2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na García" initials="BG" lastIdx="3" clrIdx="0">
    <p:extLst>
      <p:ext uri="{19B8F6BF-5375-455C-9EA6-DF929625EA0E}">
        <p15:presenceInfo xmlns:p15="http://schemas.microsoft.com/office/powerpoint/2012/main" userId="S::briannag@sscal.com::622ec20c-f2d1-4930-bdcd-d4fd3026e02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  <a:srgbClr val="130102"/>
    <a:srgbClr val="B9B9B9"/>
    <a:srgbClr val="000000"/>
    <a:srgbClr val="002060"/>
    <a:srgbClr val="00924D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6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7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51724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r>
              <a:rPr lang="en-US" b="1" dirty="0"/>
              <a:t>School Consolidation Advisory Committee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r>
              <a:rPr lang="en-US" b="1" dirty="0"/>
              <a:t>May 9, 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2345297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r>
              <a:rPr lang="en-US" b="1" dirty="0"/>
              <a:t>Berryessa Union School District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037FB118-597A-4093-B964-33D696C6937F}" type="slidenum">
              <a:rPr lang="en-US" b="1" smtClean="0"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84322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8E45897C-2418-4CD8-A277-EC396CEB59C1}" type="datetimeFigureOut">
              <a:rPr lang="en-US" smtClean="0"/>
              <a:t>9/2/2024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EC5F17BE-6965-4EB4-B428-1DC504E98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479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9602" tIns="49801" rIns="99602" bIns="49801"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6799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F17BE-6965-4EB4-B428-1DC504E9855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67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F17BE-6965-4EB4-B428-1DC504E9855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49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F17BE-6965-4EB4-B428-1DC504E9855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42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F17BE-6965-4EB4-B428-1DC504E9855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16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F17BE-6965-4EB4-B428-1DC504E9855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05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F17BE-6965-4EB4-B428-1DC504E9855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653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F17BE-6965-4EB4-B428-1DC504E9855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291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F17BE-6965-4EB4-B428-1DC504E9855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468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F17BE-6965-4EB4-B428-1DC504E9855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832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F17BE-6965-4EB4-B428-1DC504E9855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87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F17BE-6965-4EB4-B428-1DC504E9855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56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F17BE-6965-4EB4-B428-1DC504E9855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500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F17BE-6965-4EB4-B428-1DC504E9855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9476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F17BE-6965-4EB4-B428-1DC504E9855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224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F17BE-6965-4EB4-B428-1DC504E9855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68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F17BE-6965-4EB4-B428-1DC504E9855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12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F17BE-6965-4EB4-B428-1DC504E9855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3537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F17BE-6965-4EB4-B428-1DC504E9855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8398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F17BE-6965-4EB4-B428-1DC504E9855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658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F17BE-6965-4EB4-B428-1DC504E9855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75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F17BE-6965-4EB4-B428-1DC504E9855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95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F17BE-6965-4EB4-B428-1DC504E9855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0868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F17BE-6965-4EB4-B428-1DC504E9855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166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9602" tIns="49801" rIns="99602" bIns="49801"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8875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F17BE-6965-4EB4-B428-1DC504E9855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37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F17BE-6965-4EB4-B428-1DC504E9855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0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F17BE-6965-4EB4-B428-1DC504E9855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913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F17BE-6965-4EB4-B428-1DC504E9855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12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F17BE-6965-4EB4-B428-1DC504E9855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044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F17BE-6965-4EB4-B428-1DC504E9855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65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03D55-A84E-423D-8810-CDE5F9590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852C5F-014C-43D8-A528-120127609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14B97-7BF6-458A-B926-4E88ED303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B340-44B6-413B-A37D-2E21B76F8CA8}" type="datetime1">
              <a:rPr lang="en-US" smtClean="0"/>
              <a:t>9/2/2024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CD66C-A29C-4D16-955C-A03FD3277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BUSD - School Consolidation Advisory Committee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88E81-1492-4491-9C2F-E2CD7CAF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83CC-8CC2-4B4C-B773-0EBE100F6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8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DD6EA-0531-48F5-AB28-488AECCF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266A54-C74C-470D-95A4-EDD665D4C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12B3E-426C-40B5-A688-26F0654C9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C185-5D97-4AC3-A47A-0FE05D5ED3A7}" type="datetime1">
              <a:rPr lang="en-US" smtClean="0"/>
              <a:t>9/2/2024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4A85E-38C1-4749-A9DF-CF4046D02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BUSD - School Consolidation Advisory Committee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9B650-879F-4ACA-AB41-526624142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83CC-8CC2-4B4C-B773-0EBE100F6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7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6B00E9-670C-49F4-A65E-B1E30DEFE2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3A5661-8850-456C-810F-A2EB4A7CB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2F15F-78B4-4B55-BE84-AC8406B03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4F96E-1E7F-43A4-AE3F-1D353D936424}" type="datetime1">
              <a:rPr lang="en-US" smtClean="0"/>
              <a:t>9/2/2024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96CD5-B82B-4224-B033-7750E01FF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BUSD - School Consolidation Advisory Committee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F3891-3503-476A-98D4-0879E7C2F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83CC-8CC2-4B4C-B773-0EBE100F6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47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8502" y="6339157"/>
            <a:ext cx="6917210" cy="365125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BUSD - School Consolidation Advisory Committee</a:t>
            </a:r>
          </a:p>
        </p:txBody>
      </p:sp>
    </p:spTree>
    <p:extLst>
      <p:ext uri="{BB962C8B-B14F-4D97-AF65-F5344CB8AC3E}">
        <p14:creationId xmlns:p14="http://schemas.microsoft.com/office/powerpoint/2010/main" val="372667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C4860-B06A-4A79-BD2B-828563407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1564C-FE49-46BC-8DC1-47C5ABD09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BC485-828C-493B-9361-7C5F46404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42F1-A7A0-47FA-9DEA-8A8F66D5B56C}" type="datetime1">
              <a:rPr lang="en-US" smtClean="0"/>
              <a:t>9/2/2024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C5977-5867-4ED2-AB93-71C1008D2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BUSD - School Consolidation Advisory Committee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CF769-F509-4B94-ADDD-46596B52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83CC-8CC2-4B4C-B773-0EBE100F6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E895-05EB-4733-A8B4-C71366168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18815-F1CF-47AC-BE9B-BA3C8AA19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5B493-8DD2-4F85-829F-C421597CD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C529-6B71-4697-B96B-576DFA3DDD6D}" type="datetime1">
              <a:rPr lang="en-US" smtClean="0"/>
              <a:t>9/2/2024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76883-E86A-4986-A215-02C181A89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BUSD - School Consolidation Advisory Committee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25283-0EA3-4D9D-B22E-1910CA5B2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83CC-8CC2-4B4C-B773-0EBE100F6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81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FD431-D32D-4006-AB8F-1A0041860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3B8D5-9050-4025-9BE0-ABD560458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541127-6008-4654-B4CC-B3826DB25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EA988-0EFB-4564-BD78-65654E5FE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3E77-7139-4502-892B-CCAC308C22A8}" type="datetime1">
              <a:rPr lang="en-US" smtClean="0"/>
              <a:t>9/2/2024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00FB-5F3F-4750-BD95-C521B6368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BUSD - School Consolidation Advisory Committee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F36FB-8786-49F2-B59B-167CD665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83CC-8CC2-4B4C-B773-0EBE100F6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40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2DCA5-17E0-4EF0-8846-97262869C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09A9D-2BE6-4FCC-B9B6-C6D88396B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40370-E9CA-45B3-A54C-0B81A5F34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3C359-D6B5-4BA7-951E-868295DC3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8A3856-7FB5-42E7-904E-F5BD14370D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C33A0C-A6C8-4321-84F2-46A939307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3079-F123-4C56-9DAE-2C17DFA50143}" type="datetime1">
              <a:rPr lang="en-US" smtClean="0"/>
              <a:t>9/2/2024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9F364B-17B7-49DB-AE53-183D1DF6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BUSD - School Consolidation Advisory Committee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C8886B-8C81-4BB1-B747-E72AA0B5F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83CC-8CC2-4B4C-B773-0EBE100F6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2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B9203-0F3A-4D8E-899B-C3CF6269D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76219-5325-49F8-BAD7-1C71FF86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85CF-4A32-4DB9-AAB3-1F38A2B0A25C}" type="datetime1">
              <a:rPr lang="en-US" smtClean="0"/>
              <a:t>9/2/2024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019871-FDB8-44CF-9B39-C43EA8FA2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BUSD - School Consolidation Advisory Committee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21CB2F-3112-4D7E-B47A-96E6C956A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83CC-8CC2-4B4C-B773-0EBE100F6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97F0A4-F630-4142-AD4A-507A4C678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E39E-7A03-4437-8E3F-F8B836CEF0CE}" type="datetime1">
              <a:rPr lang="en-US" smtClean="0"/>
              <a:t>9/2/2024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8EB074-B7C1-4DEB-B760-0D5C57614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BUSD - School Consolidation Advisory Committee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34210-64E5-4185-8D53-81903FC0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83CC-8CC2-4B4C-B773-0EBE100F6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4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36AEF-1D24-48F3-9545-35FD2E948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2BB41-011A-464C-9055-7A0761957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52A292-5790-4AD1-AE33-2411A5598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CCFFE-52A2-4987-BCDB-398ED9C0B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FB51-9448-408E-95BE-FCE7627454E8}" type="datetime1">
              <a:rPr lang="en-US" smtClean="0"/>
              <a:t>9/2/2024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BCB59-00BE-4F45-8E0A-7ABAE8CCE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BUSD - School Consolidation Advisory Committee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2A51A-6BF2-4B7C-9AB4-E2B551C4D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83CC-8CC2-4B4C-B773-0EBE100F6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7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D042D-34A4-419F-991E-F2265D406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7AE890-F2EA-49F5-A6B9-9B661E7AF5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5D0BA5-5BDD-4232-9BC4-BB5D16E36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86C84-FCD7-4E27-ABE3-9EE69ED0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F939-B0E6-4E57-B8A4-FD7ADF6DA224}" type="datetime1">
              <a:rPr lang="en-US" smtClean="0"/>
              <a:t>9/2/2024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2E9F7-394B-4348-9CFD-D7DB95339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BUSD - School Consolidation Advisory Committee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0018D-B959-4AD7-8F7A-06109B047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83CC-8CC2-4B4C-B773-0EBE100F6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9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851917-D351-4BFE-83D5-992B825B5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1C743-730D-4B28-A14A-201441DA0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97EBC-87FF-47DF-A1DC-E732098E9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0126-3EC4-4D0C-ABA3-97575CF51CD5}" type="datetime1">
              <a:rPr lang="en-US" smtClean="0"/>
              <a:t>9/2/2024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63588-588C-4CEF-96A1-7EDB3DC4B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BUSD - School Consolidation Advisory Committee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F83ED-7386-4012-9A97-9DD064020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83CC-8CC2-4B4C-B773-0EBE100F6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5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70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164167" y="386832"/>
            <a:ext cx="6902246" cy="3686015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002060"/>
                </a:solidFill>
                <a:latin typeface="Arial Narrow" panose="020B0606020202030204" pitchFamily="34" charset="0"/>
              </a:rPr>
              <a:t>School</a:t>
            </a:r>
            <a:br>
              <a:rPr lang="en-US" sz="6000" b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en-US" sz="6000" b="1" dirty="0">
                <a:solidFill>
                  <a:srgbClr val="002060"/>
                </a:solidFill>
                <a:latin typeface="Arial Narrow" panose="020B0606020202030204" pitchFamily="34" charset="0"/>
              </a:rPr>
              <a:t>Consolidation Advisory Committee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209217" y="4482514"/>
            <a:ext cx="3773565" cy="1097280"/>
          </a:xfrm>
        </p:spPr>
        <p:txBody>
          <a:bodyPr>
            <a:noAutofit/>
          </a:bodyPr>
          <a:lstStyle/>
          <a:p>
            <a:pPr algn="ctr"/>
            <a:r>
              <a:rPr lang="en-US" sz="3200" b="1" spc="-15" dirty="0">
                <a:solidFill>
                  <a:srgbClr val="130102"/>
                </a:solidFill>
                <a:latin typeface="Arial Narrow" panose="020B0606020202030204" pitchFamily="34" charset="0"/>
                <a:cs typeface="Arial"/>
              </a:rPr>
              <a:t>CAPACITY ANALYSIS</a:t>
            </a:r>
          </a:p>
          <a:p>
            <a:pPr algn="ctr"/>
            <a:r>
              <a:rPr lang="en-US" b="1" spc="-15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May 9, 2024</a:t>
            </a:r>
          </a:p>
          <a:p>
            <a:pPr algn="ctr"/>
            <a:r>
              <a:rPr lang="en-US" b="1" spc="-15" dirty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Updated September 2, 2024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094FCD-6F43-47FD-AD7D-A315C3F6E79A}"/>
              </a:ext>
            </a:extLst>
          </p:cNvPr>
          <p:cNvSpPr txBox="1"/>
          <p:nvPr/>
        </p:nvSpPr>
        <p:spPr>
          <a:xfrm>
            <a:off x="1339486" y="729815"/>
            <a:ext cx="2824681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PlaceHolder1_img_home" descr="Board Members">
            <a:extLst>
              <a:ext uri="{FF2B5EF4-FFF2-40B4-BE49-F238E27FC236}">
                <a16:creationId xmlns:a16="http://schemas.microsoft.com/office/drawing/2014/main" id="{AD8CC8E5-F726-797F-4F8D-4BF040D18E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588" y="1328630"/>
            <a:ext cx="2410795" cy="26423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F60B1E-FF5F-43F9-8746-15735D3EF074}"/>
              </a:ext>
            </a:extLst>
          </p:cNvPr>
          <p:cNvCxnSpPr/>
          <p:nvPr/>
        </p:nvCxnSpPr>
        <p:spPr>
          <a:xfrm>
            <a:off x="1069848" y="4181475"/>
            <a:ext cx="1005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0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4320"/>
            <a:ext cx="10058400" cy="109728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School Capacity Calculations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3100" dirty="0">
              <a:ln>
                <a:solidFill>
                  <a:schemeClr val="accent1"/>
                </a:solidFill>
              </a:ln>
              <a:solidFill>
                <a:srgbClr val="B9B9B9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9202FE-DA32-446E-86F4-6BFDC64F27CE}"/>
              </a:ext>
            </a:extLst>
          </p:cNvPr>
          <p:cNvCxnSpPr/>
          <p:nvPr/>
        </p:nvCxnSpPr>
        <p:spPr>
          <a:xfrm>
            <a:off x="1069848" y="914400"/>
            <a:ext cx="10058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6516F522-6BA7-4CC0-8586-3E40BCD58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BUSD - School Consolidation Advisory Committee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D61A7-B91C-482D-90A6-89137232F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20" y="1097280"/>
            <a:ext cx="7114032" cy="220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36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4320"/>
            <a:ext cx="10058400" cy="1097280"/>
          </a:xfrm>
          <a:ln>
            <a:noFill/>
          </a:ln>
        </p:spPr>
        <p:txBody>
          <a:bodyPr anchor="t" anchorCtr="0">
            <a:normAutofit fontScale="90000"/>
          </a:bodyPr>
          <a:lstStyle/>
          <a:p>
            <a:pPr algn="ctr"/>
            <a: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Capacity and Projected Enrollment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en-US" sz="4000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Brooktree Elementary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3100" dirty="0">
              <a:ln>
                <a:solidFill>
                  <a:schemeClr val="accent1"/>
                </a:solidFill>
              </a:ln>
              <a:solidFill>
                <a:srgbClr val="B9B9B9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9202FE-DA32-446E-86F4-6BFDC64F27CE}"/>
              </a:ext>
            </a:extLst>
          </p:cNvPr>
          <p:cNvCxnSpPr/>
          <p:nvPr/>
        </p:nvCxnSpPr>
        <p:spPr>
          <a:xfrm>
            <a:off x="1069848" y="1463040"/>
            <a:ext cx="10058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DE6AD-1ADA-49CC-8AED-0466A65C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BUSD - School Consolidation Advisory Committee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A877CB5-B426-4E9C-87A9-EA8A4D0FA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7048" y="822960"/>
            <a:ext cx="9144000" cy="624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46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4320"/>
            <a:ext cx="10058400" cy="1097280"/>
          </a:xfrm>
          <a:ln>
            <a:noFill/>
          </a:ln>
        </p:spPr>
        <p:txBody>
          <a:bodyPr anchor="t" anchorCtr="0">
            <a:normAutofit fontScale="90000"/>
          </a:bodyPr>
          <a:lstStyle/>
          <a:p>
            <a:pPr algn="ctr"/>
            <a: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Capacity and Projected Enrollment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en-US" sz="4000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Cherrywood Elementary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3100" dirty="0">
              <a:ln>
                <a:solidFill>
                  <a:schemeClr val="accent1"/>
                </a:solidFill>
              </a:ln>
              <a:solidFill>
                <a:srgbClr val="B9B9B9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9202FE-DA32-446E-86F4-6BFDC64F27CE}"/>
              </a:ext>
            </a:extLst>
          </p:cNvPr>
          <p:cNvCxnSpPr/>
          <p:nvPr/>
        </p:nvCxnSpPr>
        <p:spPr>
          <a:xfrm>
            <a:off x="1069848" y="1463040"/>
            <a:ext cx="10058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DE6AD-1ADA-49CC-8AED-0466A65C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BUSD - School Consolidation Advisory Committee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8C3145F-D850-4FBD-9013-9DEE2F072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7048" y="822960"/>
            <a:ext cx="9144000" cy="624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64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4320"/>
            <a:ext cx="10058400" cy="1097280"/>
          </a:xfrm>
          <a:ln>
            <a:noFill/>
          </a:ln>
        </p:spPr>
        <p:txBody>
          <a:bodyPr anchor="t" anchorCtr="0">
            <a:normAutofit fontScale="90000"/>
          </a:bodyPr>
          <a:lstStyle/>
          <a:p>
            <a:pPr algn="ctr"/>
            <a: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Capacity and Projected Enrollment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en-US" sz="4000" b="1" dirty="0" err="1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Laneview</a:t>
            </a:r>
            <a:r>
              <a:rPr lang="en-US" sz="4000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 Elementary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3100" dirty="0">
              <a:ln>
                <a:solidFill>
                  <a:schemeClr val="accent1"/>
                </a:solidFill>
              </a:ln>
              <a:solidFill>
                <a:srgbClr val="B9B9B9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9202FE-DA32-446E-86F4-6BFDC64F27CE}"/>
              </a:ext>
            </a:extLst>
          </p:cNvPr>
          <p:cNvCxnSpPr/>
          <p:nvPr/>
        </p:nvCxnSpPr>
        <p:spPr>
          <a:xfrm>
            <a:off x="1069848" y="1463040"/>
            <a:ext cx="10058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DE6AD-1ADA-49CC-8AED-0466A65C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BUSD - School Consolidation Advisory Committee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3E40065-F42F-4645-BD11-1764D01F7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7048" y="822960"/>
            <a:ext cx="9144000" cy="635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67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4320"/>
            <a:ext cx="10058400" cy="1097280"/>
          </a:xfrm>
          <a:ln>
            <a:noFill/>
          </a:ln>
        </p:spPr>
        <p:txBody>
          <a:bodyPr anchor="t" anchorCtr="0">
            <a:normAutofit fontScale="90000"/>
          </a:bodyPr>
          <a:lstStyle/>
          <a:p>
            <a:pPr algn="ctr"/>
            <a: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Capacity and Projected Enrollment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en-US" sz="4000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Majestic Way Elementary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3100" dirty="0">
              <a:ln>
                <a:solidFill>
                  <a:schemeClr val="accent1"/>
                </a:solidFill>
              </a:ln>
              <a:solidFill>
                <a:srgbClr val="B9B9B9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9202FE-DA32-446E-86F4-6BFDC64F27CE}"/>
              </a:ext>
            </a:extLst>
          </p:cNvPr>
          <p:cNvCxnSpPr/>
          <p:nvPr/>
        </p:nvCxnSpPr>
        <p:spPr>
          <a:xfrm>
            <a:off x="1069848" y="1463040"/>
            <a:ext cx="10058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DE6AD-1ADA-49CC-8AED-0466A65C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BUSD - School Consolidation Advisory Committee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6F5B2EA-14D6-44CD-8C00-7A755AA75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7048" y="822960"/>
            <a:ext cx="9144000" cy="624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17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4320"/>
            <a:ext cx="10058400" cy="1097280"/>
          </a:xfrm>
          <a:ln>
            <a:noFill/>
          </a:ln>
        </p:spPr>
        <p:txBody>
          <a:bodyPr anchor="t" anchorCtr="0">
            <a:normAutofit fontScale="90000"/>
          </a:bodyPr>
          <a:lstStyle/>
          <a:p>
            <a:pPr algn="ctr"/>
            <a: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Capacity and Projected Enrollment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en-US" sz="4000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Noble Elementary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3100" dirty="0">
              <a:ln>
                <a:solidFill>
                  <a:schemeClr val="accent1"/>
                </a:solidFill>
              </a:ln>
              <a:solidFill>
                <a:srgbClr val="B9B9B9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9202FE-DA32-446E-86F4-6BFDC64F27CE}"/>
              </a:ext>
            </a:extLst>
          </p:cNvPr>
          <p:cNvCxnSpPr/>
          <p:nvPr/>
        </p:nvCxnSpPr>
        <p:spPr>
          <a:xfrm>
            <a:off x="1069848" y="1463040"/>
            <a:ext cx="10058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DE6AD-1ADA-49CC-8AED-0466A65C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BUSD - School Consolidation Advisory Committee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ECF608-C064-4C04-8AA4-BFF5AC3E1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48" y="822960"/>
            <a:ext cx="9144000" cy="624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56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4320"/>
            <a:ext cx="10058400" cy="1097280"/>
          </a:xfrm>
          <a:ln>
            <a:noFill/>
          </a:ln>
        </p:spPr>
        <p:txBody>
          <a:bodyPr anchor="t" anchorCtr="0">
            <a:normAutofit fontScale="90000"/>
          </a:bodyPr>
          <a:lstStyle/>
          <a:p>
            <a:pPr algn="ctr"/>
            <a: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Capacity and Projected Enrollment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en-US" sz="4000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Northwood Elementary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3100" dirty="0">
              <a:ln>
                <a:solidFill>
                  <a:schemeClr val="accent1"/>
                </a:solidFill>
              </a:ln>
              <a:solidFill>
                <a:srgbClr val="B9B9B9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9202FE-DA32-446E-86F4-6BFDC64F27CE}"/>
              </a:ext>
            </a:extLst>
          </p:cNvPr>
          <p:cNvCxnSpPr/>
          <p:nvPr/>
        </p:nvCxnSpPr>
        <p:spPr>
          <a:xfrm>
            <a:off x="1069848" y="1463040"/>
            <a:ext cx="10058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DE6AD-1ADA-49CC-8AED-0466A65C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BUSD - School Consolidation Advisory Committee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0B94C8-2744-46C1-8EB3-D289D8642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48" y="822960"/>
            <a:ext cx="9144000" cy="625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66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4320"/>
            <a:ext cx="10058400" cy="1097280"/>
          </a:xfrm>
          <a:ln>
            <a:noFill/>
          </a:ln>
        </p:spPr>
        <p:txBody>
          <a:bodyPr anchor="t" anchorCtr="0">
            <a:normAutofit fontScale="90000"/>
          </a:bodyPr>
          <a:lstStyle/>
          <a:p>
            <a:pPr algn="ctr"/>
            <a: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Capacity and Projected Enrollment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en-US" sz="4000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Ruskin Elementary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3100" dirty="0">
              <a:ln>
                <a:solidFill>
                  <a:schemeClr val="accent1"/>
                </a:solidFill>
              </a:ln>
              <a:solidFill>
                <a:srgbClr val="B9B9B9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9202FE-DA32-446E-86F4-6BFDC64F27CE}"/>
              </a:ext>
            </a:extLst>
          </p:cNvPr>
          <p:cNvCxnSpPr/>
          <p:nvPr/>
        </p:nvCxnSpPr>
        <p:spPr>
          <a:xfrm>
            <a:off x="1069848" y="1463040"/>
            <a:ext cx="10058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DE6AD-1ADA-49CC-8AED-0466A65C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BUSD - School Consolidation Advisory Committee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829022-A3A5-4B86-A72E-420360B9B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48" y="822960"/>
            <a:ext cx="9144000" cy="624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14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4320"/>
            <a:ext cx="10058400" cy="1097280"/>
          </a:xfrm>
          <a:ln>
            <a:noFill/>
          </a:ln>
        </p:spPr>
        <p:txBody>
          <a:bodyPr anchor="t" anchorCtr="0">
            <a:normAutofit fontScale="90000"/>
          </a:bodyPr>
          <a:lstStyle/>
          <a:p>
            <a:pPr algn="ctr"/>
            <a: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Capacity and Projected Enrollment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en-US" sz="4000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Summerdale Elementary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3100" dirty="0">
              <a:ln>
                <a:solidFill>
                  <a:schemeClr val="accent1"/>
                </a:solidFill>
              </a:ln>
              <a:solidFill>
                <a:srgbClr val="B9B9B9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9202FE-DA32-446E-86F4-6BFDC64F27CE}"/>
              </a:ext>
            </a:extLst>
          </p:cNvPr>
          <p:cNvCxnSpPr/>
          <p:nvPr/>
        </p:nvCxnSpPr>
        <p:spPr>
          <a:xfrm>
            <a:off x="1069848" y="1463040"/>
            <a:ext cx="10058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DE6AD-1ADA-49CC-8AED-0466A65C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BUSD - School Consolidation Advisory Committee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6F7115-DD3F-4915-89BE-8226CD27F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48" y="822960"/>
            <a:ext cx="9144000" cy="624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28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4320"/>
            <a:ext cx="10058400" cy="1097280"/>
          </a:xfrm>
          <a:ln>
            <a:noFill/>
          </a:ln>
        </p:spPr>
        <p:txBody>
          <a:bodyPr anchor="t" anchorCtr="0">
            <a:normAutofit fontScale="90000"/>
          </a:bodyPr>
          <a:lstStyle/>
          <a:p>
            <a:pPr algn="ctr"/>
            <a: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Capacity and Projected Enrollment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en-US" sz="4000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Toyon Elementary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3100" dirty="0">
              <a:ln>
                <a:solidFill>
                  <a:schemeClr val="accent1"/>
                </a:solidFill>
              </a:ln>
              <a:solidFill>
                <a:srgbClr val="B9B9B9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9202FE-DA32-446E-86F4-6BFDC64F27CE}"/>
              </a:ext>
            </a:extLst>
          </p:cNvPr>
          <p:cNvCxnSpPr/>
          <p:nvPr/>
        </p:nvCxnSpPr>
        <p:spPr>
          <a:xfrm>
            <a:off x="1069848" y="1463040"/>
            <a:ext cx="10058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DE6AD-1ADA-49CC-8AED-0466A65C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BUSD - School Consolidation Advisory Committee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A6FE26-1D88-417F-9714-B09F91685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822960"/>
            <a:ext cx="9144000" cy="624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20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4320"/>
            <a:ext cx="10058400" cy="1097280"/>
          </a:xfrm>
          <a:ln>
            <a:noFill/>
          </a:ln>
        </p:spPr>
        <p:txBody>
          <a:bodyPr anchor="t" anchorCtr="0">
            <a:normAutofit fontScale="90000"/>
          </a:bodyPr>
          <a:lstStyle/>
          <a:p>
            <a:pPr algn="ctr"/>
            <a: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Classroom Inventory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3100" dirty="0">
              <a:ln>
                <a:solidFill>
                  <a:schemeClr val="accent1"/>
                </a:solidFill>
              </a:ln>
              <a:solidFill>
                <a:srgbClr val="B9B9B9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9202FE-DA32-446E-86F4-6BFDC64F27CE}"/>
              </a:ext>
            </a:extLst>
          </p:cNvPr>
          <p:cNvCxnSpPr/>
          <p:nvPr/>
        </p:nvCxnSpPr>
        <p:spPr>
          <a:xfrm>
            <a:off x="1069848" y="914400"/>
            <a:ext cx="10058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D5C77C9-D3DA-4846-A1E7-7629CEDD4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BUSD - School Consolidation Advisory Committee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B0BFEF9-1B66-4AB4-B233-ADCB4E3B5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5848" y="1097280"/>
            <a:ext cx="5486400" cy="48488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70972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4320"/>
            <a:ext cx="10058400" cy="1097280"/>
          </a:xfrm>
          <a:ln>
            <a:noFill/>
          </a:ln>
        </p:spPr>
        <p:txBody>
          <a:bodyPr anchor="t" anchorCtr="0">
            <a:normAutofit fontScale="90000"/>
          </a:bodyPr>
          <a:lstStyle/>
          <a:p>
            <a:pPr algn="ctr"/>
            <a: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Capacity and Projected Enrollment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en-US" sz="4000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Vinci Park Elementary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3100" dirty="0">
              <a:ln>
                <a:solidFill>
                  <a:schemeClr val="accent1"/>
                </a:solidFill>
              </a:ln>
              <a:solidFill>
                <a:srgbClr val="B9B9B9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9202FE-DA32-446E-86F4-6BFDC64F27CE}"/>
              </a:ext>
            </a:extLst>
          </p:cNvPr>
          <p:cNvCxnSpPr/>
          <p:nvPr/>
        </p:nvCxnSpPr>
        <p:spPr>
          <a:xfrm>
            <a:off x="1069848" y="1463040"/>
            <a:ext cx="10058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DE6AD-1ADA-49CC-8AED-0466A65C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BUSD - School Consolidation Advisory Committee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6822A5-B7D5-4AFD-8624-E438D2C23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48" y="822960"/>
            <a:ext cx="9144000" cy="624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4320"/>
            <a:ext cx="10058400" cy="1097280"/>
          </a:xfrm>
          <a:ln>
            <a:noFill/>
          </a:ln>
        </p:spPr>
        <p:txBody>
          <a:bodyPr anchor="t" anchorCtr="0">
            <a:normAutofit fontScale="90000"/>
          </a:bodyPr>
          <a:lstStyle/>
          <a:p>
            <a:pPr algn="ctr"/>
            <a: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Capacity and Projected Enrollment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en-US" sz="4000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Morrill Middle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3100" dirty="0">
              <a:ln>
                <a:solidFill>
                  <a:schemeClr val="accent1"/>
                </a:solidFill>
              </a:ln>
              <a:solidFill>
                <a:srgbClr val="B9B9B9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9202FE-DA32-446E-86F4-6BFDC64F27CE}"/>
              </a:ext>
            </a:extLst>
          </p:cNvPr>
          <p:cNvCxnSpPr/>
          <p:nvPr/>
        </p:nvCxnSpPr>
        <p:spPr>
          <a:xfrm>
            <a:off x="1069848" y="1463040"/>
            <a:ext cx="10058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DE6AD-1ADA-49CC-8AED-0466A65C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BUSD - School Consolidation Advisory Committee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3D9CFA-5622-4691-B4BA-2E7E69BB5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48" y="822960"/>
            <a:ext cx="9144000" cy="624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76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4320"/>
            <a:ext cx="10058400" cy="1097280"/>
          </a:xfrm>
          <a:ln>
            <a:noFill/>
          </a:ln>
        </p:spPr>
        <p:txBody>
          <a:bodyPr anchor="t" anchorCtr="0">
            <a:normAutofit fontScale="90000"/>
          </a:bodyPr>
          <a:lstStyle/>
          <a:p>
            <a:pPr algn="ctr"/>
            <a: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Capacity and Projected Enrollment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en-US" sz="4000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Piedmont Middle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3100" dirty="0">
              <a:ln>
                <a:solidFill>
                  <a:schemeClr val="accent1"/>
                </a:solidFill>
              </a:ln>
              <a:solidFill>
                <a:srgbClr val="B9B9B9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9202FE-DA32-446E-86F4-6BFDC64F27CE}"/>
              </a:ext>
            </a:extLst>
          </p:cNvPr>
          <p:cNvCxnSpPr/>
          <p:nvPr/>
        </p:nvCxnSpPr>
        <p:spPr>
          <a:xfrm>
            <a:off x="1069848" y="1463040"/>
            <a:ext cx="10058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DE6AD-1ADA-49CC-8AED-0466A65C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BUSD - School Consolidation Advisory Committee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B5FEF5-89C8-4679-AE41-47A15B9D1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48" y="822960"/>
            <a:ext cx="8913124" cy="60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54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4320"/>
            <a:ext cx="10058400" cy="1097280"/>
          </a:xfrm>
          <a:ln>
            <a:noFill/>
          </a:ln>
        </p:spPr>
        <p:txBody>
          <a:bodyPr anchor="t" anchorCtr="0">
            <a:normAutofit fontScale="90000"/>
          </a:bodyPr>
          <a:lstStyle/>
          <a:p>
            <a:pPr algn="ctr"/>
            <a: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Capacity and Projected Enrollment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en-US" sz="4000" b="1" dirty="0" err="1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Sierramont</a:t>
            </a:r>
            <a:r>
              <a:rPr lang="en-US" sz="4000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 Middle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3100" dirty="0">
              <a:ln>
                <a:solidFill>
                  <a:schemeClr val="accent1"/>
                </a:solidFill>
              </a:ln>
              <a:solidFill>
                <a:srgbClr val="B9B9B9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9202FE-DA32-446E-86F4-6BFDC64F27CE}"/>
              </a:ext>
            </a:extLst>
          </p:cNvPr>
          <p:cNvCxnSpPr/>
          <p:nvPr/>
        </p:nvCxnSpPr>
        <p:spPr>
          <a:xfrm>
            <a:off x="1069848" y="1463040"/>
            <a:ext cx="10058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DE6AD-1ADA-49CC-8AED-0466A65C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BUSD - School Consolidation Advisory Committee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E4C2DE-D6D3-4286-9CBE-F1104A088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48" y="822960"/>
            <a:ext cx="9144000" cy="624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47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4320"/>
            <a:ext cx="10058400" cy="109728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Utilization Rates 2023-24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3100" dirty="0">
              <a:ln>
                <a:solidFill>
                  <a:schemeClr val="accent1"/>
                </a:solidFill>
              </a:ln>
              <a:solidFill>
                <a:srgbClr val="B9B9B9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9202FE-DA32-446E-86F4-6BFDC64F27CE}"/>
              </a:ext>
            </a:extLst>
          </p:cNvPr>
          <p:cNvCxnSpPr/>
          <p:nvPr/>
        </p:nvCxnSpPr>
        <p:spPr>
          <a:xfrm>
            <a:off x="1069848" y="914400"/>
            <a:ext cx="1005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DE6AD-1ADA-49CC-8AED-0466A65C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BUSD - School Consolidation Advisory Committee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180373-15D2-49D7-BAF2-847549356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448" y="1097280"/>
            <a:ext cx="7315200" cy="500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4320"/>
            <a:ext cx="10058400" cy="109728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Utilization Rates 2025-26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3100" dirty="0">
              <a:ln>
                <a:solidFill>
                  <a:schemeClr val="accent1"/>
                </a:solidFill>
              </a:ln>
              <a:solidFill>
                <a:srgbClr val="B9B9B9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9202FE-DA32-446E-86F4-6BFDC64F27CE}"/>
              </a:ext>
            </a:extLst>
          </p:cNvPr>
          <p:cNvCxnSpPr/>
          <p:nvPr/>
        </p:nvCxnSpPr>
        <p:spPr>
          <a:xfrm>
            <a:off x="1069848" y="914400"/>
            <a:ext cx="1005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DE6AD-1ADA-49CC-8AED-0466A65C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BUSD - School Consolidation Advisory Committee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52D537-395D-4245-B328-046D3C813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448" y="1097280"/>
            <a:ext cx="7315200" cy="500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45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4320"/>
            <a:ext cx="10058400" cy="109728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Unduplicated Pupil Count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3100" dirty="0">
              <a:ln>
                <a:solidFill>
                  <a:schemeClr val="accent1"/>
                </a:solidFill>
              </a:ln>
              <a:solidFill>
                <a:srgbClr val="B9B9B9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9202FE-DA32-446E-86F4-6BFDC64F27CE}"/>
              </a:ext>
            </a:extLst>
          </p:cNvPr>
          <p:cNvCxnSpPr/>
          <p:nvPr/>
        </p:nvCxnSpPr>
        <p:spPr>
          <a:xfrm>
            <a:off x="1069848" y="914400"/>
            <a:ext cx="1005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DE6AD-1ADA-49CC-8AED-0466A65C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BUSD - School Consolidation Advisory Committee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1964E5-F383-48D7-98FE-6B2C90F81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34" y="1201423"/>
            <a:ext cx="11836400" cy="538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30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4320"/>
            <a:ext cx="10058400" cy="109728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Unduplicated Pupil Count Calculated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3100" dirty="0">
              <a:ln>
                <a:solidFill>
                  <a:schemeClr val="accent1"/>
                </a:solidFill>
              </a:ln>
              <a:solidFill>
                <a:srgbClr val="B9B9B9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9202FE-DA32-446E-86F4-6BFDC64F27CE}"/>
              </a:ext>
            </a:extLst>
          </p:cNvPr>
          <p:cNvCxnSpPr/>
          <p:nvPr/>
        </p:nvCxnSpPr>
        <p:spPr>
          <a:xfrm>
            <a:off x="1069848" y="914400"/>
            <a:ext cx="1005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DE6AD-1ADA-49CC-8AED-0466A65C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BUSD - School Consolidation Advisory Committee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F32C1A-8F2F-429A-97F6-06FEC2E26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7" y="1041287"/>
            <a:ext cx="11938000" cy="518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20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4320"/>
            <a:ext cx="10058400" cy="109728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  <a:t>2023-24 </a:t>
            </a:r>
            <a: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Unduplicated Pupil Count by Type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3100" dirty="0">
              <a:ln>
                <a:solidFill>
                  <a:schemeClr val="accent1"/>
                </a:solidFill>
              </a:ln>
              <a:solidFill>
                <a:srgbClr val="B9B9B9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9202FE-DA32-446E-86F4-6BFDC64F27CE}"/>
              </a:ext>
            </a:extLst>
          </p:cNvPr>
          <p:cNvCxnSpPr/>
          <p:nvPr/>
        </p:nvCxnSpPr>
        <p:spPr>
          <a:xfrm>
            <a:off x="1069848" y="914400"/>
            <a:ext cx="1005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DE6AD-1ADA-49CC-8AED-0466A65C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BUSD - School Consolidation Advisory Committee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4DB072-E6B8-4F14-AB57-C64589BB2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1097280"/>
            <a:ext cx="10972800" cy="425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12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4320"/>
            <a:ext cx="10058400" cy="109728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Elementary School Boundaries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3100" dirty="0">
              <a:ln>
                <a:solidFill>
                  <a:schemeClr val="accent1"/>
                </a:solidFill>
              </a:ln>
              <a:solidFill>
                <a:srgbClr val="B9B9B9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9202FE-DA32-446E-86F4-6BFDC64F27CE}"/>
              </a:ext>
            </a:extLst>
          </p:cNvPr>
          <p:cNvCxnSpPr/>
          <p:nvPr/>
        </p:nvCxnSpPr>
        <p:spPr>
          <a:xfrm>
            <a:off x="1069848" y="914400"/>
            <a:ext cx="1005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DE6AD-1ADA-49CC-8AED-0466A65C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BUSD - School Consolidation Advisory Committee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4A1178-D2BF-471D-B0CA-C4188D918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248" y="1188720"/>
            <a:ext cx="8229600" cy="521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62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129BFB-1949-43C3-926F-39BD58504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74320"/>
            <a:ext cx="10058400" cy="1097280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4000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School Data Source</a:t>
            </a:r>
            <a:endParaRPr lang="en-US" sz="4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480673-84B5-45F7-96D3-DC737A28CD03}"/>
              </a:ext>
            </a:extLst>
          </p:cNvPr>
          <p:cNvSpPr txBox="1"/>
          <p:nvPr/>
        </p:nvSpPr>
        <p:spPr>
          <a:xfrm>
            <a:off x="1344168" y="1280160"/>
            <a:ext cx="95097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Enrollment Data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California Longitudinal Pupil Achievement Data System (CALPADS) report dated December 2023</a:t>
            </a:r>
          </a:p>
          <a:p>
            <a:endParaRPr lang="en-US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Student Capacity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 Narrow" panose="020B0606020202030204" pitchFamily="34" charset="0"/>
              </a:rPr>
              <a:t>Total number of classrooms and portables—Facilities Master Plan</a:t>
            </a:r>
          </a:p>
          <a:p>
            <a:endParaRPr lang="en-US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 Narrow" panose="020B0606020202030204" pitchFamily="34" charset="0"/>
              </a:rPr>
              <a:t>Standards used to calculate student capacity</a:t>
            </a:r>
          </a:p>
          <a:p>
            <a:pPr lvl="1"/>
            <a:r>
              <a:rPr lang="en-US" b="1" dirty="0">
                <a:latin typeface="Arial Narrow" panose="020B0606020202030204" pitchFamily="34" charset="0"/>
              </a:rPr>
              <a:t>Grade TK-1			24 students per classroom</a:t>
            </a:r>
          </a:p>
          <a:p>
            <a:pPr lvl="1"/>
            <a:r>
              <a:rPr lang="en-US" b="1" dirty="0">
                <a:latin typeface="Arial Narrow" panose="020B0606020202030204" pitchFamily="34" charset="0"/>
              </a:rPr>
              <a:t>Grade 2-3			26 students per classroom</a:t>
            </a:r>
          </a:p>
          <a:p>
            <a:r>
              <a:rPr lang="en-US" b="1" dirty="0">
                <a:latin typeface="Arial Narrow" panose="020B0606020202030204" pitchFamily="34" charset="0"/>
              </a:rPr>
              <a:t>         Grade 4-5			30 students per classroom</a:t>
            </a:r>
          </a:p>
          <a:p>
            <a:pPr lvl="1"/>
            <a:r>
              <a:rPr lang="en-US" b="1" dirty="0">
                <a:latin typeface="Arial Narrow" panose="020B0606020202030204" pitchFamily="34" charset="0"/>
              </a:rPr>
              <a:t>Grade 6-8			32 students per classroom</a:t>
            </a:r>
          </a:p>
          <a:p>
            <a:pPr lvl="1"/>
            <a:r>
              <a:rPr lang="en-US" b="1" dirty="0">
                <a:latin typeface="Arial Narrow" panose="020B0606020202030204" pitchFamily="34" charset="0"/>
              </a:rPr>
              <a:t>Special Education (nonsevere)	12 students per classroom</a:t>
            </a:r>
          </a:p>
          <a:p>
            <a:pPr lvl="1"/>
            <a:r>
              <a:rPr lang="en-US" b="1" dirty="0">
                <a:latin typeface="Arial Narrow" panose="020B0606020202030204" pitchFamily="34" charset="0"/>
              </a:rPr>
              <a:t>Special Education (severe)	10 students per classroom</a:t>
            </a:r>
          </a:p>
          <a:p>
            <a:endParaRPr lang="en-US" b="1" dirty="0">
              <a:latin typeface="Arial Narrow" panose="020B0606020202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F40DD1-B712-40B2-B070-1B9CBB304609}"/>
              </a:ext>
            </a:extLst>
          </p:cNvPr>
          <p:cNvCxnSpPr/>
          <p:nvPr/>
        </p:nvCxnSpPr>
        <p:spPr>
          <a:xfrm>
            <a:off x="1069848" y="1005840"/>
            <a:ext cx="10058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A00C2A-0DAB-4464-A214-E11645874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BUSD - School Consolidation Advisory Committee</a:t>
            </a:r>
          </a:p>
        </p:txBody>
      </p:sp>
    </p:spTree>
    <p:extLst>
      <p:ext uri="{BB962C8B-B14F-4D97-AF65-F5344CB8AC3E}">
        <p14:creationId xmlns:p14="http://schemas.microsoft.com/office/powerpoint/2010/main" val="1546309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4320"/>
            <a:ext cx="10058400" cy="109728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Middle School Boundaries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3100" dirty="0">
              <a:ln>
                <a:solidFill>
                  <a:schemeClr val="accent1"/>
                </a:solidFill>
              </a:ln>
              <a:solidFill>
                <a:srgbClr val="B9B9B9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9202FE-DA32-446E-86F4-6BFDC64F27CE}"/>
              </a:ext>
            </a:extLst>
          </p:cNvPr>
          <p:cNvCxnSpPr/>
          <p:nvPr/>
        </p:nvCxnSpPr>
        <p:spPr>
          <a:xfrm>
            <a:off x="1069848" y="914400"/>
            <a:ext cx="1005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DE6AD-1ADA-49CC-8AED-0466A65C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BUSD - School Consolidation Advisory Committee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5349B-5314-41FA-8ED0-A5F1B8645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/>
          <a:lstStyle/>
          <a:p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49855-BE54-4201-AED5-19FB617DC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825" y="1188720"/>
            <a:ext cx="8229600" cy="521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60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5170" y="2608309"/>
            <a:ext cx="983122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4400" b="1" spc="-10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Q</a:t>
            </a:r>
            <a:r>
              <a:rPr sz="4400" b="1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ue</a:t>
            </a:r>
            <a:r>
              <a:rPr sz="4400" b="1" spc="5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s</a:t>
            </a:r>
            <a:r>
              <a:rPr sz="4400" b="1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t</a:t>
            </a:r>
            <a:r>
              <a:rPr sz="4400" b="1" spc="5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i</a:t>
            </a:r>
            <a:r>
              <a:rPr sz="4400" b="1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on</a:t>
            </a:r>
            <a:r>
              <a:rPr sz="4400" b="1" spc="5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s</a:t>
            </a:r>
            <a:r>
              <a:rPr sz="4400" b="1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10714" y="4670013"/>
            <a:ext cx="192087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spc="-5" dirty="0">
                <a:latin typeface="Arial Narrow" panose="020B0606020202030204" pitchFamily="34" charset="0"/>
                <a:cs typeface="Arial"/>
              </a:rPr>
              <a:t>T</a:t>
            </a:r>
            <a:r>
              <a:rPr sz="3200" b="1" spc="-10" dirty="0">
                <a:latin typeface="Arial Narrow" panose="020B0606020202030204" pitchFamily="34" charset="0"/>
                <a:cs typeface="Arial"/>
              </a:rPr>
              <a:t>han</a:t>
            </a:r>
            <a:r>
              <a:rPr sz="3200" b="1" dirty="0">
                <a:latin typeface="Arial Narrow" panose="020B0606020202030204" pitchFamily="34" charset="0"/>
                <a:cs typeface="Arial"/>
              </a:rPr>
              <a:t>k</a:t>
            </a:r>
            <a:r>
              <a:rPr sz="3200" b="1" spc="-10" dirty="0">
                <a:latin typeface="Arial Narrow" panose="020B0606020202030204" pitchFamily="34" charset="0"/>
                <a:cs typeface="Arial"/>
              </a:rPr>
              <a:t> </a:t>
            </a:r>
            <a:r>
              <a:rPr sz="3200" b="1" spc="5" dirty="0">
                <a:latin typeface="Arial Narrow" panose="020B0606020202030204" pitchFamily="34" charset="0"/>
                <a:cs typeface="Arial"/>
              </a:rPr>
              <a:t>y</a:t>
            </a:r>
            <a:r>
              <a:rPr sz="3200" b="1" spc="-10" dirty="0">
                <a:latin typeface="Arial Narrow" panose="020B0606020202030204" pitchFamily="34" charset="0"/>
                <a:cs typeface="Arial"/>
              </a:rPr>
              <a:t>ou</a:t>
            </a:r>
            <a:endParaRPr sz="3200" b="1" dirty="0">
              <a:latin typeface="Arial Narrow" panose="020B0606020202030204" pitchFamily="34" charset="0"/>
              <a:cs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467766C-9FE9-49CD-9028-6A97A8A866EB}"/>
              </a:ext>
            </a:extLst>
          </p:cNvPr>
          <p:cNvCxnSpPr/>
          <p:nvPr/>
        </p:nvCxnSpPr>
        <p:spPr>
          <a:xfrm>
            <a:off x="1069848" y="4023360"/>
            <a:ext cx="10058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36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45744"/>
            <a:ext cx="10058400" cy="109728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School Capacity Calculations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3100" dirty="0">
              <a:ln>
                <a:solidFill>
                  <a:schemeClr val="accent1"/>
                </a:solidFill>
              </a:ln>
              <a:solidFill>
                <a:srgbClr val="B9B9B9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9202FE-DA32-446E-86F4-6BFDC64F27CE}"/>
              </a:ext>
            </a:extLst>
          </p:cNvPr>
          <p:cNvCxnSpPr/>
          <p:nvPr/>
        </p:nvCxnSpPr>
        <p:spPr>
          <a:xfrm>
            <a:off x="1069848" y="914400"/>
            <a:ext cx="10058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DE6AD-1ADA-49CC-8AED-0466A65C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BUSD - School Consolidation Advisory Committee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B4F7A1-D792-4BCA-A101-46838903C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9696" y="1097280"/>
            <a:ext cx="7315200" cy="504927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1522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45744"/>
            <a:ext cx="10058400" cy="109728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School Capacity Calculations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3100" dirty="0">
              <a:ln>
                <a:solidFill>
                  <a:schemeClr val="accent1"/>
                </a:solidFill>
              </a:ln>
              <a:solidFill>
                <a:srgbClr val="B9B9B9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9202FE-DA32-446E-86F4-6BFDC64F27CE}"/>
              </a:ext>
            </a:extLst>
          </p:cNvPr>
          <p:cNvCxnSpPr/>
          <p:nvPr/>
        </p:nvCxnSpPr>
        <p:spPr>
          <a:xfrm>
            <a:off x="1069848" y="914400"/>
            <a:ext cx="10058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4498A0AF-54B7-4FF5-910D-524E18C3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BUSD - School Consolidation Advisory Committee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D55D9A0-B4C9-4A19-98D4-A366427616F2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57463766"/>
              </p:ext>
            </p:extLst>
          </p:nvPr>
        </p:nvGraphicFramePr>
        <p:xfrm>
          <a:off x="2532888" y="1097281"/>
          <a:ext cx="7092572" cy="5208264"/>
        </p:xfrm>
        <a:graphic>
          <a:graphicData uri="http://schemas.openxmlformats.org/drawingml/2006/table">
            <a:tbl>
              <a:tblPr/>
              <a:tblGrid>
                <a:gridCol w="1539386">
                  <a:extLst>
                    <a:ext uri="{9D8B030D-6E8A-4147-A177-3AD203B41FA5}">
                      <a16:colId xmlns:a16="http://schemas.microsoft.com/office/drawing/2014/main" val="3472592298"/>
                    </a:ext>
                  </a:extLst>
                </a:gridCol>
                <a:gridCol w="1539386">
                  <a:extLst>
                    <a:ext uri="{9D8B030D-6E8A-4147-A177-3AD203B41FA5}">
                      <a16:colId xmlns:a16="http://schemas.microsoft.com/office/drawing/2014/main" val="24588893"/>
                    </a:ext>
                  </a:extLst>
                </a:gridCol>
                <a:gridCol w="1003450">
                  <a:extLst>
                    <a:ext uri="{9D8B030D-6E8A-4147-A177-3AD203B41FA5}">
                      <a16:colId xmlns:a16="http://schemas.microsoft.com/office/drawing/2014/main" val="25191891"/>
                    </a:ext>
                  </a:extLst>
                </a:gridCol>
                <a:gridCol w="1003450">
                  <a:extLst>
                    <a:ext uri="{9D8B030D-6E8A-4147-A177-3AD203B41FA5}">
                      <a16:colId xmlns:a16="http://schemas.microsoft.com/office/drawing/2014/main" val="3477682079"/>
                    </a:ext>
                  </a:extLst>
                </a:gridCol>
                <a:gridCol w="1003450">
                  <a:extLst>
                    <a:ext uri="{9D8B030D-6E8A-4147-A177-3AD203B41FA5}">
                      <a16:colId xmlns:a16="http://schemas.microsoft.com/office/drawing/2014/main" val="584554902"/>
                    </a:ext>
                  </a:extLst>
                </a:gridCol>
                <a:gridCol w="1003450">
                  <a:extLst>
                    <a:ext uri="{9D8B030D-6E8A-4147-A177-3AD203B41FA5}">
                      <a16:colId xmlns:a16="http://schemas.microsoft.com/office/drawing/2014/main" val="1407225860"/>
                    </a:ext>
                  </a:extLst>
                </a:gridCol>
              </a:tblGrid>
              <a:tr h="1950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ELEMENTARY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GRADE LEVEL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CLASSROOMS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LOADING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CAPACITY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ADDITIONAL 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116945"/>
                  </a:ext>
                </a:extLst>
              </a:tr>
              <a:tr h="1950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SCHOOLS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CAPACITY 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080826"/>
                  </a:ext>
                </a:extLst>
              </a:tr>
              <a:tr h="1950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(IF NEEDED)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211549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BROOKTREE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TK - 1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144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152463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2-3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156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075625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4-5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401787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SDC (nosevere)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931978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SDC (severe)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402210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Permanent Total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607628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Portables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91438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530778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Portables (if needed)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002412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(if needed)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717176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839051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CHERRYWOOD 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TK - 1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144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950106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2-3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208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791149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4-5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906095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SDC (nosevere)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686225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SDC (severe)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622600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Permanent Total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454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295854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Portables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486255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694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444119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Portables (if needed)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757410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(if needed)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778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099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841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45744"/>
            <a:ext cx="10058400" cy="109728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School Capacity Calculations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3100" dirty="0">
              <a:ln>
                <a:solidFill>
                  <a:schemeClr val="accent1"/>
                </a:solidFill>
              </a:ln>
              <a:solidFill>
                <a:srgbClr val="B9B9B9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9202FE-DA32-446E-86F4-6BFDC64F27CE}"/>
              </a:ext>
            </a:extLst>
          </p:cNvPr>
          <p:cNvCxnSpPr/>
          <p:nvPr/>
        </p:nvCxnSpPr>
        <p:spPr>
          <a:xfrm>
            <a:off x="1069848" y="914400"/>
            <a:ext cx="1005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9AD6B06-A8C9-4884-9ACF-519EDC115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BUSD - School Consolidation Advisory Committee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1C350A4-33C6-45BA-8DFE-71A7C32E24FE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2984348"/>
              </p:ext>
            </p:extLst>
          </p:nvPr>
        </p:nvGraphicFramePr>
        <p:xfrm>
          <a:off x="2532888" y="1097280"/>
          <a:ext cx="7106414" cy="5217801"/>
        </p:xfrm>
        <a:graphic>
          <a:graphicData uri="http://schemas.openxmlformats.org/drawingml/2006/table">
            <a:tbl>
              <a:tblPr/>
              <a:tblGrid>
                <a:gridCol w="1542389">
                  <a:extLst>
                    <a:ext uri="{9D8B030D-6E8A-4147-A177-3AD203B41FA5}">
                      <a16:colId xmlns:a16="http://schemas.microsoft.com/office/drawing/2014/main" val="4074047283"/>
                    </a:ext>
                  </a:extLst>
                </a:gridCol>
                <a:gridCol w="1542389">
                  <a:extLst>
                    <a:ext uri="{9D8B030D-6E8A-4147-A177-3AD203B41FA5}">
                      <a16:colId xmlns:a16="http://schemas.microsoft.com/office/drawing/2014/main" val="2776698634"/>
                    </a:ext>
                  </a:extLst>
                </a:gridCol>
                <a:gridCol w="1005409">
                  <a:extLst>
                    <a:ext uri="{9D8B030D-6E8A-4147-A177-3AD203B41FA5}">
                      <a16:colId xmlns:a16="http://schemas.microsoft.com/office/drawing/2014/main" val="2005930225"/>
                    </a:ext>
                  </a:extLst>
                </a:gridCol>
                <a:gridCol w="1005409">
                  <a:extLst>
                    <a:ext uri="{9D8B030D-6E8A-4147-A177-3AD203B41FA5}">
                      <a16:colId xmlns:a16="http://schemas.microsoft.com/office/drawing/2014/main" val="3406926862"/>
                    </a:ext>
                  </a:extLst>
                </a:gridCol>
                <a:gridCol w="1005409">
                  <a:extLst>
                    <a:ext uri="{9D8B030D-6E8A-4147-A177-3AD203B41FA5}">
                      <a16:colId xmlns:a16="http://schemas.microsoft.com/office/drawing/2014/main" val="875904875"/>
                    </a:ext>
                  </a:extLst>
                </a:gridCol>
                <a:gridCol w="1005409">
                  <a:extLst>
                    <a:ext uri="{9D8B030D-6E8A-4147-A177-3AD203B41FA5}">
                      <a16:colId xmlns:a16="http://schemas.microsoft.com/office/drawing/2014/main" val="2824121720"/>
                    </a:ext>
                  </a:extLst>
                </a:gridCol>
              </a:tblGrid>
              <a:tr h="195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ELEMENTARY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GRADE LEVEL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CLASSROOMS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LOADING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CAPACITY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ADDITIONAL 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380455"/>
                  </a:ext>
                </a:extLst>
              </a:tr>
              <a:tr h="195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SCHOOLS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CAPACITY 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901078"/>
                  </a:ext>
                </a:extLst>
              </a:tr>
              <a:tr h="195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(IF NEEDED)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556908"/>
                  </a:ext>
                </a:extLst>
              </a:tr>
              <a:tr h="220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LANEVIEW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TK - 1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168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58715"/>
                  </a:ext>
                </a:extLst>
              </a:tr>
              <a:tr h="220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2-3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182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165194"/>
                  </a:ext>
                </a:extLst>
              </a:tr>
              <a:tr h="220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4-5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357866"/>
                  </a:ext>
                </a:extLst>
              </a:tr>
              <a:tr h="220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SDC (nosevere)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344262"/>
                  </a:ext>
                </a:extLst>
              </a:tr>
              <a:tr h="220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SDC (severe)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354634"/>
                  </a:ext>
                </a:extLst>
              </a:tr>
              <a:tr h="220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Permanent Total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06749"/>
                  </a:ext>
                </a:extLst>
              </a:tr>
              <a:tr h="220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Portables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370178"/>
                  </a:ext>
                </a:extLst>
              </a:tr>
              <a:tr h="220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124806"/>
                  </a:ext>
                </a:extLst>
              </a:tr>
              <a:tr h="220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Portables (if needed)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112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413029"/>
                  </a:ext>
                </a:extLst>
              </a:tr>
              <a:tr h="220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(if needed)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702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022504"/>
                  </a:ext>
                </a:extLst>
              </a:tr>
              <a:tr h="220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952322"/>
                  </a:ext>
                </a:extLst>
              </a:tr>
              <a:tr h="220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MAJESTIC WAY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TK - 1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168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295808"/>
                  </a:ext>
                </a:extLst>
              </a:tr>
              <a:tr h="220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2-3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156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38199"/>
                  </a:ext>
                </a:extLst>
              </a:tr>
              <a:tr h="220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4-5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821049"/>
                  </a:ext>
                </a:extLst>
              </a:tr>
              <a:tr h="220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SDC (nosevere)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861763"/>
                  </a:ext>
                </a:extLst>
              </a:tr>
              <a:tr h="220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SDC (severe)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95361"/>
                  </a:ext>
                </a:extLst>
              </a:tr>
              <a:tr h="220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Permanent Total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408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304028"/>
                  </a:ext>
                </a:extLst>
              </a:tr>
              <a:tr h="220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Portables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036329"/>
                  </a:ext>
                </a:extLst>
              </a:tr>
              <a:tr h="220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588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410132"/>
                  </a:ext>
                </a:extLst>
              </a:tr>
              <a:tr h="220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Portables (if needed)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804249"/>
                  </a:ext>
                </a:extLst>
              </a:tr>
              <a:tr h="220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(if needed)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728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653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378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4320"/>
            <a:ext cx="10058400" cy="109728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School Capacity Calculations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3100" dirty="0">
              <a:ln>
                <a:solidFill>
                  <a:schemeClr val="accent1"/>
                </a:solidFill>
              </a:ln>
              <a:solidFill>
                <a:srgbClr val="B9B9B9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9202FE-DA32-446E-86F4-6BFDC64F27CE}"/>
              </a:ext>
            </a:extLst>
          </p:cNvPr>
          <p:cNvCxnSpPr/>
          <p:nvPr/>
        </p:nvCxnSpPr>
        <p:spPr>
          <a:xfrm>
            <a:off x="1069848" y="914400"/>
            <a:ext cx="10058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DE6AD-1ADA-49CC-8AED-0466A65C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BUSD - School Consolidation Advisory Committee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515CD41-A234-40D4-8F72-DE270B83F996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34622247"/>
              </p:ext>
            </p:extLst>
          </p:nvPr>
        </p:nvGraphicFramePr>
        <p:xfrm>
          <a:off x="2560320" y="1097280"/>
          <a:ext cx="7083048" cy="5210160"/>
        </p:xfrm>
        <a:graphic>
          <a:graphicData uri="http://schemas.openxmlformats.org/drawingml/2006/table">
            <a:tbl>
              <a:tblPr/>
              <a:tblGrid>
                <a:gridCol w="1537318">
                  <a:extLst>
                    <a:ext uri="{9D8B030D-6E8A-4147-A177-3AD203B41FA5}">
                      <a16:colId xmlns:a16="http://schemas.microsoft.com/office/drawing/2014/main" val="1894586817"/>
                    </a:ext>
                  </a:extLst>
                </a:gridCol>
                <a:gridCol w="1537318">
                  <a:extLst>
                    <a:ext uri="{9D8B030D-6E8A-4147-A177-3AD203B41FA5}">
                      <a16:colId xmlns:a16="http://schemas.microsoft.com/office/drawing/2014/main" val="83843041"/>
                    </a:ext>
                  </a:extLst>
                </a:gridCol>
                <a:gridCol w="1002103">
                  <a:extLst>
                    <a:ext uri="{9D8B030D-6E8A-4147-A177-3AD203B41FA5}">
                      <a16:colId xmlns:a16="http://schemas.microsoft.com/office/drawing/2014/main" val="1967987520"/>
                    </a:ext>
                  </a:extLst>
                </a:gridCol>
                <a:gridCol w="1002103">
                  <a:extLst>
                    <a:ext uri="{9D8B030D-6E8A-4147-A177-3AD203B41FA5}">
                      <a16:colId xmlns:a16="http://schemas.microsoft.com/office/drawing/2014/main" val="586785825"/>
                    </a:ext>
                  </a:extLst>
                </a:gridCol>
                <a:gridCol w="1002103">
                  <a:extLst>
                    <a:ext uri="{9D8B030D-6E8A-4147-A177-3AD203B41FA5}">
                      <a16:colId xmlns:a16="http://schemas.microsoft.com/office/drawing/2014/main" val="3597019236"/>
                    </a:ext>
                  </a:extLst>
                </a:gridCol>
                <a:gridCol w="1002103">
                  <a:extLst>
                    <a:ext uri="{9D8B030D-6E8A-4147-A177-3AD203B41FA5}">
                      <a16:colId xmlns:a16="http://schemas.microsoft.com/office/drawing/2014/main" val="3156390364"/>
                    </a:ext>
                  </a:extLst>
                </a:gridCol>
              </a:tblGrid>
              <a:tr h="195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ELEMENTARY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GRADE LEVEL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CLASSROOMS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LOADING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CAPACITY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ADDITIONAL 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738332"/>
                  </a:ext>
                </a:extLst>
              </a:tr>
              <a:tr h="195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SCHOOLS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CAPACITY 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868757"/>
                  </a:ext>
                </a:extLst>
              </a:tr>
              <a:tr h="195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(IF NEEDED)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272789"/>
                  </a:ext>
                </a:extLst>
              </a:tr>
              <a:tr h="2202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NOBLE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TK - 1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168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653906"/>
                  </a:ext>
                </a:extLst>
              </a:tr>
              <a:tr h="2202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2-3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156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617797"/>
                  </a:ext>
                </a:extLst>
              </a:tr>
              <a:tr h="2202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4-5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741722"/>
                  </a:ext>
                </a:extLst>
              </a:tr>
              <a:tr h="2202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SDC (nosevere)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675002"/>
                  </a:ext>
                </a:extLst>
              </a:tr>
              <a:tr h="2202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SDC (severe)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676173"/>
                  </a:ext>
                </a:extLst>
              </a:tr>
              <a:tr h="2202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Permanent Total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558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463885"/>
                  </a:ext>
                </a:extLst>
              </a:tr>
              <a:tr h="2202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Portables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742664"/>
                  </a:ext>
                </a:extLst>
              </a:tr>
              <a:tr h="2202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558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343574"/>
                  </a:ext>
                </a:extLst>
              </a:tr>
              <a:tr h="2202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Portables (if needed)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112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585416"/>
                  </a:ext>
                </a:extLst>
              </a:tr>
              <a:tr h="2202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(if needed)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563705"/>
                  </a:ext>
                </a:extLst>
              </a:tr>
              <a:tr h="2202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426562"/>
                  </a:ext>
                </a:extLst>
              </a:tr>
              <a:tr h="2202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NORTHWOOD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TK - 1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192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324072"/>
                  </a:ext>
                </a:extLst>
              </a:tr>
              <a:tr h="2202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2-3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208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06749"/>
                  </a:ext>
                </a:extLst>
              </a:tr>
              <a:tr h="2202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4-5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15025"/>
                  </a:ext>
                </a:extLst>
              </a:tr>
              <a:tr h="2202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SDC (nosevere)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759528"/>
                  </a:ext>
                </a:extLst>
              </a:tr>
              <a:tr h="2202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SDC (severe)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828532"/>
                  </a:ext>
                </a:extLst>
              </a:tr>
              <a:tr h="2202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Permanent Total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776392"/>
                  </a:ext>
                </a:extLst>
              </a:tr>
              <a:tr h="2202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Portables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669320"/>
                  </a:ext>
                </a:extLst>
              </a:tr>
              <a:tr h="2202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02192"/>
                  </a:ext>
                </a:extLst>
              </a:tr>
              <a:tr h="2202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Portables (if needed)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675364"/>
                  </a:ext>
                </a:extLst>
              </a:tr>
              <a:tr h="2202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(if needed)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754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934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150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4320"/>
            <a:ext cx="10058400" cy="109728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School Capacity Calculations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3100" dirty="0">
              <a:ln>
                <a:solidFill>
                  <a:schemeClr val="accent1"/>
                </a:solidFill>
              </a:ln>
              <a:solidFill>
                <a:srgbClr val="B9B9B9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9202FE-DA32-446E-86F4-6BFDC64F27CE}"/>
              </a:ext>
            </a:extLst>
          </p:cNvPr>
          <p:cNvCxnSpPr/>
          <p:nvPr/>
        </p:nvCxnSpPr>
        <p:spPr>
          <a:xfrm>
            <a:off x="1069848" y="914400"/>
            <a:ext cx="10058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6516F522-6BA7-4CC0-8586-3E40BCD58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BUSD - School Consolidation Advisory Committee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A53BFA-2C80-4912-B558-BFA10B194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446204"/>
              </p:ext>
            </p:extLst>
          </p:nvPr>
        </p:nvGraphicFramePr>
        <p:xfrm>
          <a:off x="2560320" y="1097279"/>
          <a:ext cx="7107554" cy="5208267"/>
        </p:xfrm>
        <a:graphic>
          <a:graphicData uri="http://schemas.openxmlformats.org/drawingml/2006/table">
            <a:tbl>
              <a:tblPr/>
              <a:tblGrid>
                <a:gridCol w="1542637">
                  <a:extLst>
                    <a:ext uri="{9D8B030D-6E8A-4147-A177-3AD203B41FA5}">
                      <a16:colId xmlns:a16="http://schemas.microsoft.com/office/drawing/2014/main" val="1431250499"/>
                    </a:ext>
                  </a:extLst>
                </a:gridCol>
                <a:gridCol w="1542637">
                  <a:extLst>
                    <a:ext uri="{9D8B030D-6E8A-4147-A177-3AD203B41FA5}">
                      <a16:colId xmlns:a16="http://schemas.microsoft.com/office/drawing/2014/main" val="1362406752"/>
                    </a:ext>
                  </a:extLst>
                </a:gridCol>
                <a:gridCol w="1005570">
                  <a:extLst>
                    <a:ext uri="{9D8B030D-6E8A-4147-A177-3AD203B41FA5}">
                      <a16:colId xmlns:a16="http://schemas.microsoft.com/office/drawing/2014/main" val="3537941785"/>
                    </a:ext>
                  </a:extLst>
                </a:gridCol>
                <a:gridCol w="1005570">
                  <a:extLst>
                    <a:ext uri="{9D8B030D-6E8A-4147-A177-3AD203B41FA5}">
                      <a16:colId xmlns:a16="http://schemas.microsoft.com/office/drawing/2014/main" val="1746691254"/>
                    </a:ext>
                  </a:extLst>
                </a:gridCol>
                <a:gridCol w="1005570">
                  <a:extLst>
                    <a:ext uri="{9D8B030D-6E8A-4147-A177-3AD203B41FA5}">
                      <a16:colId xmlns:a16="http://schemas.microsoft.com/office/drawing/2014/main" val="1988111152"/>
                    </a:ext>
                  </a:extLst>
                </a:gridCol>
                <a:gridCol w="1005570">
                  <a:extLst>
                    <a:ext uri="{9D8B030D-6E8A-4147-A177-3AD203B41FA5}">
                      <a16:colId xmlns:a16="http://schemas.microsoft.com/office/drawing/2014/main" val="94746554"/>
                    </a:ext>
                  </a:extLst>
                </a:gridCol>
              </a:tblGrid>
              <a:tr h="1950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ELEMENTARY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GRADE LEVEL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CLASSROOMS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LOADING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CAPACITY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ADDITIONAL 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132394"/>
                  </a:ext>
                </a:extLst>
              </a:tr>
              <a:tr h="1950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SCHOOLS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CAPACITY 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156771"/>
                  </a:ext>
                </a:extLst>
              </a:tr>
              <a:tr h="1950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(IF NEEDED)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641772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RUSKIN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TK - 1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216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805937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2-3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208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008511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4-5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0113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SDC (nosevere)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594966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SDC (severe)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37085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Permanent Total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616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551144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Portables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064051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706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355576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Portables (if needed)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05835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(if needed)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734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70934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760476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SUMMERDALE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TK - 1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192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255699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2-3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182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211474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4-5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947535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SDC (nosevere)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360146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SDC (severe)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242420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Permanent Total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434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418838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Portables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180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657995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614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92006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Portables (if needed)</a:t>
                      </a:r>
                    </a:p>
                  </a:txBody>
                  <a:tcPr marL="68972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035933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(if needed)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698</a:t>
                      </a:r>
                    </a:p>
                  </a:txBody>
                  <a:tcPr marL="7664" marR="7664" marT="7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096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991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4320"/>
            <a:ext cx="10058400" cy="109728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School Capacity Calculations</a:t>
            </a: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2060"/>
                </a:solidFill>
                <a:latin typeface="+mn-lt"/>
              </a:rPr>
            </a:br>
            <a:br>
              <a:rPr lang="en-US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3100" dirty="0">
              <a:ln>
                <a:solidFill>
                  <a:schemeClr val="accent1"/>
                </a:solidFill>
              </a:ln>
              <a:solidFill>
                <a:srgbClr val="B9B9B9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9202FE-DA32-446E-86F4-6BFDC64F27CE}"/>
              </a:ext>
            </a:extLst>
          </p:cNvPr>
          <p:cNvCxnSpPr/>
          <p:nvPr/>
        </p:nvCxnSpPr>
        <p:spPr>
          <a:xfrm>
            <a:off x="1069848" y="914400"/>
            <a:ext cx="1005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DE6AD-1ADA-49CC-8AED-0466A65C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BUSD - School Consolidation Advisory Committee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68276DD-6020-4803-93EE-3941B05EEFB7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73740933"/>
              </p:ext>
            </p:extLst>
          </p:nvPr>
        </p:nvGraphicFramePr>
        <p:xfrm>
          <a:off x="2560320" y="1097280"/>
          <a:ext cx="7101008" cy="3842060"/>
        </p:xfrm>
        <a:graphic>
          <a:graphicData uri="http://schemas.openxmlformats.org/drawingml/2006/table">
            <a:tbl>
              <a:tblPr/>
              <a:tblGrid>
                <a:gridCol w="1541216">
                  <a:extLst>
                    <a:ext uri="{9D8B030D-6E8A-4147-A177-3AD203B41FA5}">
                      <a16:colId xmlns:a16="http://schemas.microsoft.com/office/drawing/2014/main" val="3624769795"/>
                    </a:ext>
                  </a:extLst>
                </a:gridCol>
                <a:gridCol w="1541216">
                  <a:extLst>
                    <a:ext uri="{9D8B030D-6E8A-4147-A177-3AD203B41FA5}">
                      <a16:colId xmlns:a16="http://schemas.microsoft.com/office/drawing/2014/main" val="1392803707"/>
                    </a:ext>
                  </a:extLst>
                </a:gridCol>
                <a:gridCol w="1004644">
                  <a:extLst>
                    <a:ext uri="{9D8B030D-6E8A-4147-A177-3AD203B41FA5}">
                      <a16:colId xmlns:a16="http://schemas.microsoft.com/office/drawing/2014/main" val="3741111247"/>
                    </a:ext>
                  </a:extLst>
                </a:gridCol>
                <a:gridCol w="1004644">
                  <a:extLst>
                    <a:ext uri="{9D8B030D-6E8A-4147-A177-3AD203B41FA5}">
                      <a16:colId xmlns:a16="http://schemas.microsoft.com/office/drawing/2014/main" val="3240376307"/>
                    </a:ext>
                  </a:extLst>
                </a:gridCol>
                <a:gridCol w="1004644">
                  <a:extLst>
                    <a:ext uri="{9D8B030D-6E8A-4147-A177-3AD203B41FA5}">
                      <a16:colId xmlns:a16="http://schemas.microsoft.com/office/drawing/2014/main" val="2269864089"/>
                    </a:ext>
                  </a:extLst>
                </a:gridCol>
                <a:gridCol w="1004644">
                  <a:extLst>
                    <a:ext uri="{9D8B030D-6E8A-4147-A177-3AD203B41FA5}">
                      <a16:colId xmlns:a16="http://schemas.microsoft.com/office/drawing/2014/main" val="5632961"/>
                    </a:ext>
                  </a:extLst>
                </a:gridCol>
              </a:tblGrid>
              <a:tr h="186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MIDDLE SCHOOLS</a:t>
                      </a:r>
                    </a:p>
                  </a:txBody>
                  <a:tcPr marL="83006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GRADE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CLASSROOM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LOADING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CAPACITY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ADDITIONAL 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594236"/>
                  </a:ext>
                </a:extLst>
              </a:tr>
              <a:tr h="186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3006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CAPACITY 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172524"/>
                  </a:ext>
                </a:extLst>
              </a:tr>
              <a:tr h="186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3006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(IF NEEDED)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353110"/>
                  </a:ext>
                </a:extLst>
              </a:tr>
              <a:tr h="186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MORRILL</a:t>
                      </a:r>
                    </a:p>
                  </a:txBody>
                  <a:tcPr marL="83006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6-8</a:t>
                      </a:r>
                    </a:p>
                  </a:txBody>
                  <a:tcPr marL="83006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475370"/>
                  </a:ext>
                </a:extLst>
              </a:tr>
              <a:tr h="186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SDC (nosevere)</a:t>
                      </a:r>
                    </a:p>
                  </a:txBody>
                  <a:tcPr marL="83006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681040"/>
                  </a:ext>
                </a:extLst>
              </a:tr>
              <a:tr h="186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SDC (severe)</a:t>
                      </a:r>
                    </a:p>
                  </a:txBody>
                  <a:tcPr marL="83006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092727"/>
                  </a:ext>
                </a:extLst>
              </a:tr>
              <a:tr h="186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Permanent Total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510027"/>
                  </a:ext>
                </a:extLst>
              </a:tr>
              <a:tr h="186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Portables</a:t>
                      </a:r>
                    </a:p>
                  </a:txBody>
                  <a:tcPr marL="83006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784669"/>
                  </a:ext>
                </a:extLst>
              </a:tr>
              <a:tr h="186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1,008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165265"/>
                  </a:ext>
                </a:extLst>
              </a:tr>
              <a:tr h="186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Portables (if needed)</a:t>
                      </a:r>
                    </a:p>
                  </a:txBody>
                  <a:tcPr marL="83006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583957"/>
                  </a:ext>
                </a:extLst>
              </a:tr>
              <a:tr h="186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(if needed)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1,168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835351"/>
                  </a:ext>
                </a:extLst>
              </a:tr>
              <a:tr h="186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705146"/>
                  </a:ext>
                </a:extLst>
              </a:tr>
              <a:tr h="186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PIEDMONT</a:t>
                      </a:r>
                    </a:p>
                  </a:txBody>
                  <a:tcPr marL="83006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6-8</a:t>
                      </a:r>
                    </a:p>
                  </a:txBody>
                  <a:tcPr marL="83006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245547"/>
                  </a:ext>
                </a:extLst>
              </a:tr>
              <a:tr h="186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SDC (nosevere)</a:t>
                      </a:r>
                    </a:p>
                  </a:txBody>
                  <a:tcPr marL="83006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876532"/>
                  </a:ext>
                </a:extLst>
              </a:tr>
              <a:tr h="186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SDC (severe)</a:t>
                      </a:r>
                    </a:p>
                  </a:txBody>
                  <a:tcPr marL="83006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165942"/>
                  </a:ext>
                </a:extLst>
              </a:tr>
              <a:tr h="186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Permanent Total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977436"/>
                  </a:ext>
                </a:extLst>
              </a:tr>
              <a:tr h="186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Portables</a:t>
                      </a:r>
                    </a:p>
                  </a:txBody>
                  <a:tcPr marL="83006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992104"/>
                  </a:ext>
                </a:extLst>
              </a:tr>
              <a:tr h="186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013486"/>
                  </a:ext>
                </a:extLst>
              </a:tr>
              <a:tr h="186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Portables (if needed)</a:t>
                      </a:r>
                    </a:p>
                  </a:txBody>
                  <a:tcPr marL="83006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C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129879"/>
                  </a:ext>
                </a:extLst>
              </a:tr>
              <a:tr h="186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(if needed)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1,092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301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633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763567-5618-43f0-9545-9214c2daafd2">
      <Terms xmlns="http://schemas.microsoft.com/office/infopath/2007/PartnerControls"/>
    </lcf76f155ced4ddcb4097134ff3c332f>
    <TaxCatchAll xmlns="5561528b-c3c4-4880-bf1a-d1f92d92864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434FD9796654680E0A8F09A9061BA" ma:contentTypeVersion="15" ma:contentTypeDescription="Create a new document." ma:contentTypeScope="" ma:versionID="35d0ae929be0e02a40b65a2db3f5af32">
  <xsd:schema xmlns:xsd="http://www.w3.org/2001/XMLSchema" xmlns:xs="http://www.w3.org/2001/XMLSchema" xmlns:p="http://schemas.microsoft.com/office/2006/metadata/properties" xmlns:ns2="35763567-5618-43f0-9545-9214c2daafd2" xmlns:ns3="5561528b-c3c4-4880-bf1a-d1f92d92864d" targetNamespace="http://schemas.microsoft.com/office/2006/metadata/properties" ma:root="true" ma:fieldsID="e580a240aa7358fd8ec9bac583e6a3f5" ns2:_="" ns3:_="">
    <xsd:import namespace="35763567-5618-43f0-9545-9214c2daafd2"/>
    <xsd:import namespace="5561528b-c3c4-4880-bf1a-d1f92d9286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763567-5618-43f0-9545-9214c2daaf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3d688ba-ee60-4d1f-9225-d03f4278b2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61528b-c3c4-4880-bf1a-d1f92d9286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356a6b9-f749-417e-bb9c-3f5cfb4fc1d8}" ma:internalName="TaxCatchAll" ma:showField="CatchAllData" ma:web="5561528b-c3c4-4880-bf1a-d1f92d9286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3FC4AA-141F-40C8-8BC5-3747C289E0B9}">
  <ds:schemaRefs>
    <ds:schemaRef ds:uri="http://purl.org/dc/terms/"/>
    <ds:schemaRef ds:uri="5561528b-c3c4-4880-bf1a-d1f92d92864d"/>
    <ds:schemaRef ds:uri="35763567-5618-43f0-9545-9214c2daafd2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584F2D9-76BD-411F-83CB-B5F0FC3B5A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55E909-662E-487A-AACB-27344BF2C3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763567-5618-43f0-9545-9214c2daafd2"/>
    <ds:schemaRef ds:uri="5561528b-c3c4-4880-bf1a-d1f92d9286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5150</TotalTime>
  <Words>1442</Words>
  <Application>Microsoft Office PowerPoint</Application>
  <PresentationFormat>Widescreen</PresentationFormat>
  <Paragraphs>811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Office Theme</vt:lpstr>
      <vt:lpstr>School Consolidation Advisory Committee</vt:lpstr>
      <vt:lpstr>Classroom Inventory  </vt:lpstr>
      <vt:lpstr>School Data Source</vt:lpstr>
      <vt:lpstr> School Capacity Calculations  </vt:lpstr>
      <vt:lpstr> School Capacity Calculations  </vt:lpstr>
      <vt:lpstr> School Capacity Calculations  </vt:lpstr>
      <vt:lpstr> School Capacity Calculations  </vt:lpstr>
      <vt:lpstr> School Capacity Calculations  </vt:lpstr>
      <vt:lpstr> School Capacity Calculations  </vt:lpstr>
      <vt:lpstr> School Capacity Calculations  </vt:lpstr>
      <vt:lpstr>Capacity and Projected Enrollment Brooktree Elementary    </vt:lpstr>
      <vt:lpstr>Capacity and Projected Enrollment Cherrywood Elementary    </vt:lpstr>
      <vt:lpstr>Capacity and Projected Enrollment Laneview Elementary    </vt:lpstr>
      <vt:lpstr>Capacity and Projected Enrollment Majestic Way Elementary    </vt:lpstr>
      <vt:lpstr>Capacity and Projected Enrollment Noble Elementary    </vt:lpstr>
      <vt:lpstr>Capacity and Projected Enrollment Northwood Elementary    </vt:lpstr>
      <vt:lpstr>Capacity and Projected Enrollment Ruskin Elementary    </vt:lpstr>
      <vt:lpstr>Capacity and Projected Enrollment Summerdale Elementary    </vt:lpstr>
      <vt:lpstr>Capacity and Projected Enrollment Toyon Elementary    </vt:lpstr>
      <vt:lpstr>Capacity and Projected Enrollment Vinci Park Elementary    </vt:lpstr>
      <vt:lpstr>Capacity and Projected Enrollment Morrill Middle    </vt:lpstr>
      <vt:lpstr>Capacity and Projected Enrollment Piedmont Middle    </vt:lpstr>
      <vt:lpstr>Capacity and Projected Enrollment Sierramont Middle    </vt:lpstr>
      <vt:lpstr> Utilization Rates 2023-24  </vt:lpstr>
      <vt:lpstr> Utilization Rates 2025-26  </vt:lpstr>
      <vt:lpstr> Unduplicated Pupil Count  </vt:lpstr>
      <vt:lpstr> Unduplicated Pupil Count Calculated  </vt:lpstr>
      <vt:lpstr> 2023-24 Unduplicated Pupil Count by Type  </vt:lpstr>
      <vt:lpstr> Elementary School Boundaries  </vt:lpstr>
      <vt:lpstr> Middle School Boundaries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Consolidation Advisory Committee</dc:title>
  <dc:creator>Brianna García</dc:creator>
  <cp:lastModifiedBy>Tony Kanastab</cp:lastModifiedBy>
  <cp:revision>263</cp:revision>
  <cp:lastPrinted>2024-09-02T17:42:04Z</cp:lastPrinted>
  <dcterms:created xsi:type="dcterms:W3CDTF">2020-08-22T01:50:18Z</dcterms:created>
  <dcterms:modified xsi:type="dcterms:W3CDTF">2024-09-02T21:00:08Z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0x0101001BF434FD9796654680E0A8F09A9061BA</vt:lpwstr>
  </property>
  <property fmtid="{D5CDD505-2E9C-101B-9397-08002B2CF9AE}" pid="3" name="Order">
    <vt:r8>434800</vt:r8>
  </property>
  <property fmtid="{D5CDD505-2E9C-101B-9397-08002B2CF9AE}" pid="4" name="MediaServiceImageTags">
    <vt:lpwstr/>
  </property>
</Properties>
</file>